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50"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1E6586E-BCA9-4659-9ACD-A93EFBD69F4C}" type="datetimeFigureOut">
              <a:rPr lang="en-US" smtClean="0"/>
              <a:t>3/13/2013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FEE349A-07B7-495E-8F07-E9DC999BC6EA}"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E6586E-BCA9-4659-9ACD-A93EFBD69F4C}"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E349A-07B7-495E-8F07-E9DC999BC6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E6586E-BCA9-4659-9ACD-A93EFBD69F4C}"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E349A-07B7-495E-8F07-E9DC999BC6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E6586E-BCA9-4659-9ACD-A93EFBD69F4C}"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E349A-07B7-495E-8F07-E9DC999BC6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1E6586E-BCA9-4659-9ACD-A93EFBD69F4C}"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FEE349A-07B7-495E-8F07-E9DC999BC6E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E6586E-BCA9-4659-9ACD-A93EFBD69F4C}"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E349A-07B7-495E-8F07-E9DC999BC6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1E6586E-BCA9-4659-9ACD-A93EFBD69F4C}" type="datetimeFigureOut">
              <a:rPr lang="en-US" smtClean="0"/>
              <a:t>3/13/2013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E349A-07B7-495E-8F07-E9DC999BC6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E6586E-BCA9-4659-9ACD-A93EFBD69F4C}" type="datetimeFigureOut">
              <a:rPr lang="en-US" smtClean="0"/>
              <a:t>3/13/2013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E349A-07B7-495E-8F07-E9DC999BC6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6586E-BCA9-4659-9ACD-A93EFBD69F4C}" type="datetimeFigureOut">
              <a:rPr lang="en-US" smtClean="0"/>
              <a:t>3/13/2013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E349A-07B7-495E-8F07-E9DC999BC6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E6586E-BCA9-4659-9ACD-A93EFBD69F4C}"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E349A-07B7-495E-8F07-E9DC999BC6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1E6586E-BCA9-4659-9ACD-A93EFBD69F4C}"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E349A-07B7-495E-8F07-E9DC999BC6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1E6586E-BCA9-4659-9ACD-A93EFBD69F4C}" type="datetimeFigureOut">
              <a:rPr lang="en-US" smtClean="0"/>
              <a:t>3/13/2013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FEE349A-07B7-495E-8F07-E9DC999BC6E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18" Type="http://schemas.openxmlformats.org/officeDocument/2006/relationships/image" Target="../media/image17.jpeg"/><Relationship Id="rId3" Type="http://schemas.openxmlformats.org/officeDocument/2006/relationships/image" Target="../media/image3.jpeg"/><Relationship Id="rId21" Type="http://schemas.openxmlformats.org/officeDocument/2006/relationships/image" Target="../media/image20.jpeg"/><Relationship Id="rId7" Type="http://schemas.openxmlformats.org/officeDocument/2006/relationships/image" Target="../media/image6.png"/><Relationship Id="rId12" Type="http://schemas.openxmlformats.org/officeDocument/2006/relationships/image" Target="../media/image11.jpeg"/><Relationship Id="rId17" Type="http://schemas.openxmlformats.org/officeDocument/2006/relationships/image" Target="../media/image16.jpeg"/><Relationship Id="rId2" Type="http://schemas.openxmlformats.org/officeDocument/2006/relationships/image" Target="../media/image2.jpeg"/><Relationship Id="rId16" Type="http://schemas.openxmlformats.org/officeDocument/2006/relationships/image" Target="../media/image15.jpeg"/><Relationship Id="rId20" Type="http://schemas.openxmlformats.org/officeDocument/2006/relationships/image" Target="../media/image19.jpe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hyperlink" Target="file:///C:\Users\hlauer\Documents\howard.v.lauer@nasa.gov" TargetMode="External"/><Relationship Id="rId15" Type="http://schemas.openxmlformats.org/officeDocument/2006/relationships/image" Target="../media/image14.jpeg"/><Relationship Id="rId10" Type="http://schemas.openxmlformats.org/officeDocument/2006/relationships/image" Target="../media/image9.jpeg"/><Relationship Id="rId19" Type="http://schemas.openxmlformats.org/officeDocument/2006/relationships/image" Target="../media/image18.jpeg"/><Relationship Id="rId4" Type="http://schemas.openxmlformats.org/officeDocument/2006/relationships/image" Target="../media/image4.png"/><Relationship Id="rId9" Type="http://schemas.openxmlformats.org/officeDocument/2006/relationships/image" Target="../media/image8.jpeg"/><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35422"/>
            <a:ext cx="6705600" cy="230832"/>
          </a:xfrm>
          <a:prstGeom prst="rect">
            <a:avLst/>
          </a:prstGeom>
        </p:spPr>
        <p:txBody>
          <a:bodyPr wrap="square">
            <a:spAutoFit/>
          </a:bodyPr>
          <a:lstStyle/>
          <a:p>
            <a:r>
              <a:rPr lang="en-US" sz="900" dirty="0"/>
              <a:t> </a:t>
            </a:r>
          </a:p>
        </p:txBody>
      </p:sp>
      <p:sp>
        <p:nvSpPr>
          <p:cNvPr id="5" name="Rectangle 4"/>
          <p:cNvSpPr/>
          <p:nvPr/>
        </p:nvSpPr>
        <p:spPr>
          <a:xfrm>
            <a:off x="261235" y="782360"/>
            <a:ext cx="1534871" cy="1046440"/>
          </a:xfrm>
          <a:prstGeom prst="rect">
            <a:avLst/>
          </a:prstGeom>
        </p:spPr>
        <p:txBody>
          <a:bodyPr wrap="square">
            <a:spAutoFit/>
          </a:bodyPr>
          <a:lstStyle/>
          <a:p>
            <a:r>
              <a:rPr lang="en-US" sz="600" b="1" dirty="0"/>
              <a:t>Introductio</a:t>
            </a:r>
            <a:r>
              <a:rPr lang="en-US" sz="600" dirty="0"/>
              <a:t>n</a:t>
            </a:r>
            <a:r>
              <a:rPr lang="en-US" sz="600" b="1" dirty="0" smtClean="0"/>
              <a:t>: </a:t>
            </a:r>
            <a:r>
              <a:rPr lang="en-US" sz="500" dirty="0" smtClean="0"/>
              <a:t>The </a:t>
            </a:r>
            <a:r>
              <a:rPr lang="en-US" sz="500" dirty="0"/>
              <a:t>Genesis Allocation Committee received a request for a </a:t>
            </a:r>
            <a:r>
              <a:rPr lang="en-US" sz="500" dirty="0" smtClean="0"/>
              <a:t>~ </a:t>
            </a:r>
            <a:r>
              <a:rPr lang="en-US" sz="500" dirty="0"/>
              <a:t>1 cm</a:t>
            </a:r>
            <a:r>
              <a:rPr lang="en-US" sz="500" baseline="30000" dirty="0"/>
              <a:t>2</a:t>
            </a:r>
            <a:r>
              <a:rPr lang="en-US" sz="500" dirty="0"/>
              <a:t> piece of the diamond-like-carbon (DLC) concentrator target for the analysis of solar wind nitrogen isotopes.  An estimated 75% of the DLC target was recovered in at least 18 fragments following the off nominal return of the Genesis spacecraft in 2004.  The largest fragment, 60000, was designated for this allocation and is the first space exposed flight sample to be subdivided using the ARES laser scribing system</a:t>
            </a:r>
            <a:r>
              <a:rPr lang="en-US" sz="600" dirty="0"/>
              <a:t>. </a:t>
            </a:r>
          </a:p>
        </p:txBody>
      </p:sp>
      <p:sp>
        <p:nvSpPr>
          <p:cNvPr id="3" name="Rectangle 2"/>
          <p:cNvSpPr/>
          <p:nvPr/>
        </p:nvSpPr>
        <p:spPr>
          <a:xfrm>
            <a:off x="3200400" y="643116"/>
            <a:ext cx="2029964" cy="1123384"/>
          </a:xfrm>
          <a:prstGeom prst="rect">
            <a:avLst/>
          </a:prstGeom>
        </p:spPr>
        <p:txBody>
          <a:bodyPr wrap="square">
            <a:spAutoFit/>
          </a:bodyPr>
          <a:lstStyle/>
          <a:p>
            <a:r>
              <a:rPr lang="en-US" sz="700" b="1" dirty="0"/>
              <a:t>Methods:</a:t>
            </a:r>
            <a:endParaRPr lang="en-US" sz="700" dirty="0"/>
          </a:p>
          <a:p>
            <a:pPr marL="171450" lvl="0" indent="-171450">
              <a:buFont typeface="Arial" pitchFamily="34" charset="0"/>
              <a:buChar char="•"/>
            </a:pPr>
            <a:r>
              <a:rPr lang="en-US" sz="500" dirty="0"/>
              <a:t>In order to minimize the possibility of unintended breakage of the target wafer during </a:t>
            </a:r>
            <a:r>
              <a:rPr lang="en-US" sz="500" dirty="0" smtClean="0"/>
              <a:t>subdivision.</a:t>
            </a:r>
          </a:p>
          <a:p>
            <a:pPr marL="171450" lvl="0" indent="-171450">
              <a:buFont typeface="Arial" pitchFamily="34" charset="0"/>
              <a:buChar char="•"/>
            </a:pPr>
            <a:r>
              <a:rPr lang="en-US" sz="500" dirty="0" smtClean="0"/>
              <a:t>A </a:t>
            </a:r>
            <a:r>
              <a:rPr lang="en-US" sz="500" dirty="0"/>
              <a:t>detailed study involving numerous laser scribing plans was undertaken. </a:t>
            </a:r>
            <a:endParaRPr lang="en-US" sz="500" dirty="0" smtClean="0"/>
          </a:p>
          <a:p>
            <a:pPr marL="171450" lvl="0" indent="-171450">
              <a:buFont typeface="Arial" pitchFamily="34" charset="0"/>
              <a:buChar char="•"/>
            </a:pPr>
            <a:r>
              <a:rPr lang="en-US" sz="500" dirty="0" smtClean="0"/>
              <a:t>To </a:t>
            </a:r>
            <a:r>
              <a:rPr lang="en-US" sz="500" dirty="0"/>
              <a:t>maximize the probability of a successful cleave the laser scribes were done along a major crystallographic </a:t>
            </a:r>
            <a:r>
              <a:rPr lang="en-US" sz="500" dirty="0" smtClean="0"/>
              <a:t>planes.</a:t>
            </a:r>
          </a:p>
          <a:p>
            <a:pPr marL="171450" lvl="0" indent="-171450">
              <a:buFont typeface="Arial" pitchFamily="34" charset="0"/>
              <a:buChar char="•"/>
            </a:pPr>
            <a:r>
              <a:rPr lang="en-US" sz="500" dirty="0" smtClean="0"/>
              <a:t>The </a:t>
            </a:r>
            <a:r>
              <a:rPr lang="en-US" sz="500" dirty="0"/>
              <a:t>major axes of a FZ silicon wafer are easily identified using a &gt; 500x optical image of the wafer. </a:t>
            </a:r>
            <a:endParaRPr lang="en-US" sz="500" dirty="0" smtClean="0"/>
          </a:p>
          <a:p>
            <a:pPr marL="171450" lvl="0" indent="-171450">
              <a:buFont typeface="Arial" pitchFamily="34" charset="0"/>
              <a:buChar char="•"/>
            </a:pPr>
            <a:r>
              <a:rPr lang="en-US" sz="500" dirty="0" smtClean="0"/>
              <a:t>Polished </a:t>
            </a:r>
            <a:r>
              <a:rPr lang="en-US" sz="500" dirty="0"/>
              <a:t>Z-axis oriented FZ wafers present a pattern of oriented squares along the specimen’s primary crystallographic planes. </a:t>
            </a:r>
            <a:endParaRPr lang="en-US" sz="500" dirty="0" smtClean="0"/>
          </a:p>
          <a:p>
            <a:pPr marL="171450" lvl="0" indent="-171450">
              <a:buFont typeface="Arial" pitchFamily="34" charset="0"/>
              <a:buChar char="•"/>
            </a:pPr>
            <a:r>
              <a:rPr lang="en-US" sz="500" dirty="0" smtClean="0"/>
              <a:t>The </a:t>
            </a:r>
            <a:r>
              <a:rPr lang="en-US" sz="500" dirty="0"/>
              <a:t>100 and 010 directions are easily picked out using the axes defined by the oriented square patterns.</a:t>
            </a:r>
          </a:p>
        </p:txBody>
      </p:sp>
      <p:pic>
        <p:nvPicPr>
          <p:cNvPr id="6" name="Picture 2" descr="C:\Users\hlauer\Desktop\2013 poster pics\Si_Wafer_x7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6200" y="1871246"/>
            <a:ext cx="1018022" cy="76351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5241582" y="661605"/>
            <a:ext cx="2349921" cy="1892826"/>
          </a:xfrm>
          <a:prstGeom prst="rect">
            <a:avLst/>
          </a:prstGeom>
        </p:spPr>
        <p:txBody>
          <a:bodyPr wrap="square">
            <a:spAutoFit/>
          </a:bodyPr>
          <a:lstStyle/>
          <a:p>
            <a:r>
              <a:rPr lang="en-US" sz="700" b="1" dirty="0"/>
              <a:t>Cutting Plan:</a:t>
            </a:r>
          </a:p>
          <a:p>
            <a:pPr marL="171450" lvl="0" indent="-171450">
              <a:buFont typeface="Arial" pitchFamily="34" charset="0"/>
              <a:buChar char="•"/>
            </a:pPr>
            <a:r>
              <a:rPr lang="en-US" sz="500" dirty="0"/>
              <a:t>Orient the wafer on the laser cutting stage such that the 100 and the 010 directions of the wafer were parallel to the corresponding X and Y directions of the cutting stage. </a:t>
            </a:r>
            <a:endParaRPr lang="en-US" sz="500" dirty="0" smtClean="0"/>
          </a:p>
          <a:p>
            <a:pPr marL="171450" lvl="0" indent="-171450">
              <a:buFont typeface="Arial" pitchFamily="34" charset="0"/>
              <a:buChar char="•"/>
            </a:pPr>
            <a:r>
              <a:rPr lang="en-US" sz="500" dirty="0" smtClean="0"/>
              <a:t>The </a:t>
            </a:r>
            <a:r>
              <a:rPr lang="en-US" sz="500" dirty="0"/>
              <a:t>laser was programed to scribe 31 lines in the Y stage direction separated by 5mm in the X direction. </a:t>
            </a:r>
            <a:endParaRPr lang="en-US" sz="500" dirty="0" smtClean="0"/>
          </a:p>
          <a:p>
            <a:pPr marL="171450" lvl="0" indent="-171450">
              <a:buFont typeface="Arial" pitchFamily="34" charset="0"/>
              <a:buChar char="•"/>
            </a:pPr>
            <a:r>
              <a:rPr lang="en-US" sz="500" dirty="0" smtClean="0"/>
              <a:t>The </a:t>
            </a:r>
            <a:r>
              <a:rPr lang="en-US" sz="500" dirty="0"/>
              <a:t>laser parameters were as follows. (1) The power was 0.5 watts. (2) Each line consisted of 50 passes with the Z position being advanced 5mm per pass. (3) A built-in wait time of 30 seconds before scribing the next line to allow for wafer cool down. </a:t>
            </a:r>
            <a:endParaRPr lang="en-US" sz="500" dirty="0" smtClean="0"/>
          </a:p>
          <a:p>
            <a:pPr marL="171450" lvl="0" indent="-171450">
              <a:buFont typeface="Arial" pitchFamily="34" charset="0"/>
              <a:buChar char="•"/>
            </a:pPr>
            <a:r>
              <a:rPr lang="en-US" sz="500" dirty="0" smtClean="0"/>
              <a:t>After </a:t>
            </a:r>
            <a:r>
              <a:rPr lang="en-US" sz="500" dirty="0"/>
              <a:t>the laser finished scribing, the oriented wafer plus mounting plate were taken to the Genesis Anteroom. </a:t>
            </a:r>
            <a:endParaRPr lang="en-US" sz="500" dirty="0" smtClean="0"/>
          </a:p>
          <a:p>
            <a:pPr marL="171450" lvl="0" indent="-171450">
              <a:buFont typeface="Arial" pitchFamily="34" charset="0"/>
              <a:buChar char="•"/>
            </a:pPr>
            <a:r>
              <a:rPr lang="en-US" sz="500" dirty="0" smtClean="0"/>
              <a:t>The </a:t>
            </a:r>
            <a:r>
              <a:rPr lang="en-US" sz="500" dirty="0"/>
              <a:t>ablated silicon deposited in the scribe channel was “teased” out using an ultrasonic aided sharpened micro-tool. </a:t>
            </a:r>
            <a:endParaRPr lang="en-US" sz="500" dirty="0" smtClean="0"/>
          </a:p>
          <a:p>
            <a:pPr marL="171450" lvl="0" indent="-171450">
              <a:buFont typeface="Arial" pitchFamily="34" charset="0"/>
              <a:buChar char="•"/>
            </a:pPr>
            <a:r>
              <a:rPr lang="en-US" sz="500" dirty="0" smtClean="0"/>
              <a:t>The </a:t>
            </a:r>
            <a:r>
              <a:rPr lang="en-US" sz="500" dirty="0"/>
              <a:t>loosest Si “fluff” was then removed (vacuumed and or brushed) from the wafer surface. </a:t>
            </a:r>
            <a:endParaRPr lang="en-US" sz="500" dirty="0" smtClean="0"/>
          </a:p>
          <a:p>
            <a:pPr marL="171450" lvl="0" indent="-171450">
              <a:buFont typeface="Arial" pitchFamily="34" charset="0"/>
              <a:buChar char="•"/>
            </a:pPr>
            <a:r>
              <a:rPr lang="en-US" sz="500" dirty="0" smtClean="0"/>
              <a:t>After </a:t>
            </a:r>
            <a:r>
              <a:rPr lang="en-US" sz="500" dirty="0"/>
              <a:t>all of the ablated Si was removed from the scribe channel, the wafer was taken back to the laser lab and repositioned in exactly the same orientation on the laser </a:t>
            </a:r>
            <a:r>
              <a:rPr lang="en-US" sz="500" dirty="0" smtClean="0"/>
              <a:t>stage.</a:t>
            </a:r>
          </a:p>
          <a:p>
            <a:pPr marL="171450" lvl="0" indent="-171450">
              <a:buFont typeface="Arial" pitchFamily="34" charset="0"/>
              <a:buChar char="•"/>
            </a:pPr>
            <a:r>
              <a:rPr lang="en-US" sz="500" dirty="0" smtClean="0"/>
              <a:t>The </a:t>
            </a:r>
            <a:r>
              <a:rPr lang="en-US" sz="500" dirty="0"/>
              <a:t>above process was then repeated, i.e. (scribe-cleaned-repositioned on laser </a:t>
            </a:r>
            <a:r>
              <a:rPr lang="en-US" sz="500" dirty="0" smtClean="0"/>
              <a:t>stage)</a:t>
            </a:r>
          </a:p>
          <a:p>
            <a:pPr marL="171450" lvl="0" indent="-171450">
              <a:buFont typeface="Arial" pitchFamily="34" charset="0"/>
              <a:buChar char="•"/>
            </a:pPr>
            <a:r>
              <a:rPr lang="en-US" sz="500" dirty="0" smtClean="0"/>
              <a:t>The </a:t>
            </a:r>
            <a:r>
              <a:rPr lang="en-US" sz="500" dirty="0"/>
              <a:t>final scribe, a single line, consisted of 100 passes with a Z advance of 5mm per pass and the laser power set at 0.5 watts.</a:t>
            </a:r>
          </a:p>
        </p:txBody>
      </p:sp>
      <p:pic>
        <p:nvPicPr>
          <p:cNvPr id="8" name="Picture 3" descr="allocation area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1053384"/>
            <a:ext cx="1377642" cy="77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areslogo.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5600" y="182617"/>
            <a:ext cx="1143000" cy="492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3505200" y="2253734"/>
            <a:ext cx="457200" cy="184666"/>
          </a:xfrm>
          <a:prstGeom prst="rect">
            <a:avLst/>
          </a:prstGeom>
        </p:spPr>
        <p:txBody>
          <a:bodyPr wrap="square">
            <a:spAutoFit/>
          </a:bodyPr>
          <a:lstStyle/>
          <a:p>
            <a:r>
              <a:rPr lang="en-US" sz="600" b="1" dirty="0"/>
              <a:t>→ X ↑Y </a:t>
            </a:r>
          </a:p>
        </p:txBody>
      </p:sp>
      <p:sp>
        <p:nvSpPr>
          <p:cNvPr id="10" name="Rectangle 9"/>
          <p:cNvSpPr/>
          <p:nvPr/>
        </p:nvSpPr>
        <p:spPr>
          <a:xfrm>
            <a:off x="1991162" y="1600200"/>
            <a:ext cx="1061589" cy="230832"/>
          </a:xfrm>
          <a:prstGeom prst="rect">
            <a:avLst/>
          </a:prstGeom>
        </p:spPr>
        <p:txBody>
          <a:bodyPr wrap="square">
            <a:spAutoFit/>
          </a:bodyPr>
          <a:lstStyle/>
          <a:p>
            <a:r>
              <a:rPr lang="en-US" sz="400" dirty="0"/>
              <a:t>T</a:t>
            </a:r>
            <a:r>
              <a:rPr lang="en-US" sz="400" dirty="0" smtClean="0"/>
              <a:t>he </a:t>
            </a:r>
            <a:r>
              <a:rPr lang="en-US" sz="400" dirty="0"/>
              <a:t>recovered</a:t>
            </a:r>
            <a:r>
              <a:rPr lang="en-US" sz="400" dirty="0" smtClean="0"/>
              <a:t> </a:t>
            </a:r>
            <a:r>
              <a:rPr lang="en-US" sz="500" dirty="0" smtClean="0"/>
              <a:t>cataloged</a:t>
            </a:r>
            <a:r>
              <a:rPr lang="en-US" sz="400" dirty="0" smtClean="0"/>
              <a:t> DLC </a:t>
            </a:r>
            <a:r>
              <a:rPr lang="en-US" sz="400" dirty="0"/>
              <a:t>target </a:t>
            </a:r>
            <a:r>
              <a:rPr lang="en-US" sz="400" dirty="0" smtClean="0"/>
              <a:t>fragments</a:t>
            </a:r>
            <a:r>
              <a:rPr lang="en-US" sz="400" dirty="0"/>
              <a:t>. </a:t>
            </a:r>
          </a:p>
        </p:txBody>
      </p:sp>
      <p:sp>
        <p:nvSpPr>
          <p:cNvPr id="12" name="Rectangle 11"/>
          <p:cNvSpPr/>
          <p:nvPr/>
        </p:nvSpPr>
        <p:spPr>
          <a:xfrm>
            <a:off x="990600" y="101025"/>
            <a:ext cx="5715000" cy="723275"/>
          </a:xfrm>
          <a:prstGeom prst="rect">
            <a:avLst/>
          </a:prstGeom>
        </p:spPr>
        <p:txBody>
          <a:bodyPr wrap="square">
            <a:spAutoFit/>
          </a:bodyPr>
          <a:lstStyle/>
          <a:p>
            <a:r>
              <a:rPr lang="en-US" sz="900" b="1" dirty="0"/>
              <a:t>LASER SUBDIVISON of the GENESIS CONCENTRATOR TARGET SAMPLE 60000.  </a:t>
            </a:r>
            <a:r>
              <a:rPr lang="en-US" sz="800" dirty="0"/>
              <a:t>H. V. Lauer Jr.</a:t>
            </a:r>
            <a:r>
              <a:rPr lang="en-US" sz="800" baseline="30000" dirty="0"/>
              <a:t>1</a:t>
            </a:r>
            <a:r>
              <a:rPr lang="en-US" sz="800" dirty="0"/>
              <a:t>, P.J. Burkett</a:t>
            </a:r>
            <a:r>
              <a:rPr lang="en-US" sz="800" baseline="30000" dirty="0"/>
              <a:t>2</a:t>
            </a:r>
            <a:r>
              <a:rPr lang="en-US" sz="800" dirty="0"/>
              <a:t>, M.C. Rodriguez</a:t>
            </a:r>
            <a:r>
              <a:rPr lang="en-US" sz="800" baseline="30000" dirty="0"/>
              <a:t>3</a:t>
            </a:r>
            <a:r>
              <a:rPr lang="en-US" sz="800" dirty="0"/>
              <a:t>, K. Nakamura-Messenger</a:t>
            </a:r>
            <a:r>
              <a:rPr lang="en-US" sz="800" baseline="30000" dirty="0"/>
              <a:t>2</a:t>
            </a:r>
            <a:r>
              <a:rPr lang="en-US" sz="800" dirty="0"/>
              <a:t>, S. J. Clemett</a:t>
            </a:r>
            <a:r>
              <a:rPr lang="en-US" sz="800" baseline="30000" dirty="0"/>
              <a:t>4</a:t>
            </a:r>
            <a:r>
              <a:rPr lang="en-US" sz="800" dirty="0"/>
              <a:t>, C.P. Gonzales</a:t>
            </a:r>
            <a:r>
              <a:rPr lang="en-US" sz="800" baseline="30000" dirty="0"/>
              <a:t>2</a:t>
            </a:r>
            <a:r>
              <a:rPr lang="en-US" sz="800" dirty="0"/>
              <a:t>, J.H. Allton</a:t>
            </a:r>
            <a:r>
              <a:rPr lang="en-US" sz="800" baseline="30000" dirty="0"/>
              <a:t>5</a:t>
            </a:r>
            <a:r>
              <a:rPr lang="en-US" sz="800" dirty="0"/>
              <a:t>, K.M.  McNamara</a:t>
            </a:r>
            <a:r>
              <a:rPr lang="en-US" sz="800" baseline="30000" dirty="0"/>
              <a:t>5</a:t>
            </a:r>
            <a:r>
              <a:rPr lang="en-US" sz="800" dirty="0"/>
              <a:t>, T.H. See</a:t>
            </a:r>
            <a:r>
              <a:rPr lang="en-US" sz="800" baseline="30000" dirty="0"/>
              <a:t>1</a:t>
            </a:r>
            <a:r>
              <a:rPr lang="en-US" sz="800" dirty="0"/>
              <a:t>,</a:t>
            </a:r>
            <a:r>
              <a:rPr lang="en-US" sz="800" baseline="30000" dirty="0"/>
              <a:t>1</a:t>
            </a:r>
            <a:r>
              <a:rPr lang="en-US" sz="800" dirty="0"/>
              <a:t>ESCG/Barrios Technology, Houston, TX 77058, </a:t>
            </a:r>
            <a:r>
              <a:rPr lang="en-US" sz="800" u="sng" dirty="0">
                <a:hlinkClick r:id="rId5"/>
              </a:rPr>
              <a:t>howard.v.lauer@nasa.gov</a:t>
            </a:r>
            <a:r>
              <a:rPr lang="en-US" sz="800" dirty="0"/>
              <a:t>, </a:t>
            </a:r>
            <a:r>
              <a:rPr lang="en-US" sz="800" baseline="30000" dirty="0"/>
              <a:t>2</a:t>
            </a:r>
            <a:r>
              <a:rPr lang="en-US" sz="800" dirty="0"/>
              <a:t>ESCG/Jacobs Technology, Houston, TX 77058, </a:t>
            </a:r>
            <a:r>
              <a:rPr lang="en-US" sz="800" baseline="30000" dirty="0" smtClean="0"/>
              <a:t>3</a:t>
            </a:r>
            <a:r>
              <a:rPr lang="en-US" sz="800" dirty="0" smtClean="0"/>
              <a:t>ESCG/</a:t>
            </a:r>
            <a:r>
              <a:rPr lang="en-US" sz="800" dirty="0" err="1" smtClean="0"/>
              <a:t>GeoControl</a:t>
            </a:r>
            <a:r>
              <a:rPr lang="en-US" sz="800" dirty="0" smtClean="0"/>
              <a:t> </a:t>
            </a:r>
            <a:r>
              <a:rPr lang="en-US" sz="800" dirty="0"/>
              <a:t>Systems, Houston, TX 77058, </a:t>
            </a:r>
            <a:r>
              <a:rPr lang="en-US" sz="800" baseline="30000" dirty="0"/>
              <a:t>4</a:t>
            </a:r>
            <a:r>
              <a:rPr lang="en-US" sz="800" dirty="0"/>
              <a:t>ESCG/ERC Inc., Houston, TX 77058 USA, </a:t>
            </a:r>
            <a:r>
              <a:rPr lang="en-US" sz="800" baseline="30000" dirty="0"/>
              <a:t>5</a:t>
            </a:r>
            <a:r>
              <a:rPr lang="en-US" sz="800" dirty="0"/>
              <a:t>NASA/Johnson Space Center, Houston, TX 77058. </a:t>
            </a:r>
            <a:endParaRPr lang="en-US" sz="800" dirty="0" smtClean="0"/>
          </a:p>
        </p:txBody>
      </p:sp>
      <p:pic>
        <p:nvPicPr>
          <p:cNvPr id="15" name="Picture 2" descr="https://ka.jsc.nasa.gov/Shared%20Images/Logos%20for%20Posters/nasa-log0-3p75in.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4351" y="144049"/>
            <a:ext cx="609600" cy="50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01000" y="212896"/>
            <a:ext cx="949165" cy="35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p:nvSpPr>
        <p:spPr>
          <a:xfrm>
            <a:off x="3657600" y="2648635"/>
            <a:ext cx="1371600" cy="461665"/>
          </a:xfrm>
          <a:prstGeom prst="rect">
            <a:avLst/>
          </a:prstGeom>
        </p:spPr>
        <p:txBody>
          <a:bodyPr wrap="square">
            <a:spAutoFit/>
          </a:bodyPr>
          <a:lstStyle/>
          <a:p>
            <a:r>
              <a:rPr lang="en-US" sz="600" dirty="0" smtClean="0"/>
              <a:t>700x </a:t>
            </a:r>
            <a:r>
              <a:rPr lang="en-US" sz="600" dirty="0"/>
              <a:t>optical micrograph showing the observed square patterns on a non-flight z-axis oriented FZ silicon wafer</a:t>
            </a:r>
            <a:r>
              <a:rPr lang="en-US" sz="500" dirty="0"/>
              <a:t>.</a:t>
            </a:r>
          </a:p>
        </p:txBody>
      </p:sp>
      <p:sp>
        <p:nvSpPr>
          <p:cNvPr id="14" name="Rectangle 13"/>
          <p:cNvSpPr/>
          <p:nvPr/>
        </p:nvSpPr>
        <p:spPr>
          <a:xfrm>
            <a:off x="7547576" y="1871246"/>
            <a:ext cx="1447799" cy="400110"/>
          </a:xfrm>
          <a:prstGeom prst="rect">
            <a:avLst/>
          </a:prstGeom>
        </p:spPr>
        <p:txBody>
          <a:bodyPr wrap="square">
            <a:spAutoFit/>
          </a:bodyPr>
          <a:lstStyle/>
          <a:p>
            <a:r>
              <a:rPr lang="en-US" sz="500" dirty="0" smtClean="0"/>
              <a:t>Front </a:t>
            </a:r>
            <a:r>
              <a:rPr lang="en-US" sz="500" dirty="0"/>
              <a:t>side </a:t>
            </a:r>
            <a:r>
              <a:rPr lang="en-US" sz="500" dirty="0" smtClean="0"/>
              <a:t>view</a:t>
            </a:r>
            <a:r>
              <a:rPr lang="en-US" sz="500" dirty="0"/>
              <a:t> </a:t>
            </a:r>
            <a:r>
              <a:rPr lang="en-US" sz="500" dirty="0" smtClean="0"/>
              <a:t>of the </a:t>
            </a:r>
            <a:r>
              <a:rPr lang="en-US" sz="500" dirty="0"/>
              <a:t>DOS 60000 </a:t>
            </a:r>
            <a:r>
              <a:rPr lang="en-US" sz="500" dirty="0" smtClean="0"/>
              <a:t>fragment indicating scribe </a:t>
            </a:r>
            <a:r>
              <a:rPr lang="en-US" sz="500" dirty="0"/>
              <a:t>lines 1 and </a:t>
            </a:r>
            <a:r>
              <a:rPr lang="en-US" sz="500" dirty="0" smtClean="0"/>
              <a:t>2 resulting </a:t>
            </a:r>
            <a:r>
              <a:rPr lang="en-US" sz="500" dirty="0"/>
              <a:t>in an area of ~1.15 cm</a:t>
            </a:r>
            <a:r>
              <a:rPr lang="en-US" sz="500" baseline="30000" dirty="0"/>
              <a:t>2</a:t>
            </a:r>
            <a:r>
              <a:rPr lang="en-US" sz="500" dirty="0"/>
              <a:t>. </a:t>
            </a:r>
            <a:r>
              <a:rPr lang="en-US" sz="500" dirty="0" smtClean="0"/>
              <a:t>The </a:t>
            </a:r>
            <a:r>
              <a:rPr lang="en-US" sz="500" dirty="0"/>
              <a:t>crystallographic orientation </a:t>
            </a:r>
            <a:r>
              <a:rPr lang="en-US" sz="500" dirty="0" smtClean="0"/>
              <a:t>is shown </a:t>
            </a:r>
            <a:r>
              <a:rPr lang="en-US" sz="500" dirty="0"/>
              <a:t>on the diagram.</a:t>
            </a:r>
            <a:r>
              <a:rPr lang="en-US" sz="500" b="1" dirty="0"/>
              <a:t> </a:t>
            </a:r>
            <a:endParaRPr lang="en-US" sz="500" dirty="0"/>
          </a:p>
        </p:txBody>
      </p:sp>
      <p:pic>
        <p:nvPicPr>
          <p:cNvPr id="19" name="Picture 3" descr="C:\Users\hlauer\Desktop\LPSC2013 photos\The_Real_Deal\12-5-2012day1am\Img_0107C.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53701" y="1867236"/>
            <a:ext cx="1304783" cy="91697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C:\Users\hlauer\Desktop\LPSC2013 photos\The_Real_Deal\12-5-2012day1am\IMG_0110.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52400" y="1878109"/>
            <a:ext cx="1640649" cy="1093691"/>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8" descr="C:\Users\hlauer\Desktop\LPSC2013 photos\The_Real_Deal\12-7-2012day2amCleanoutLine1\IMG_0220.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02738" y="3352800"/>
            <a:ext cx="1490311" cy="111276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6"/>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209800" y="3297348"/>
            <a:ext cx="1410678" cy="1198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10" descr="C:\Users\hlauer\Desktop\LPSC2013 photos\The_Real_Deal\12-11-2012Line2Cleanout1\IMG_0416.JP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230364" y="2847996"/>
            <a:ext cx="1625114" cy="1083409"/>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1" descr="C:\Users\hlauer\Desktop\LPSC2013 photos\The_Real_Deal\12-11-2012Line2Cleanout1\IMG_0446.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529577" y="2503788"/>
            <a:ext cx="1385824" cy="92388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19" descr="C:\Users\hlauer\Desktop\LPSC2013 photos\The_Real_Deal\MZ9\12-6-12-Line1\after1stCleanout\60000tscribe line1_6'0m1.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988018" y="3221614"/>
            <a:ext cx="812582" cy="109462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2" descr="C:\Users\hlauer\Desktop\LPSC2013 photos\The_Real_Deal\MZ9\12-6-12-Line1\after1stCleanout\60000tscribe line1_6xm2C.jp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678818" y="3790875"/>
            <a:ext cx="796764" cy="95265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2" descr="C:\Users\hlauer\Desktop\Cleavinator pics\DSCN2041.JP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70506" y="4800600"/>
            <a:ext cx="16256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4" descr="C:\Users\hlauer\Desktop\LPSC2013 photos\The_Real_Deal\12-12_Sandwich_Cleave\Img_0546C.jp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981200" y="5181600"/>
            <a:ext cx="1274251" cy="856513"/>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6" descr="C:\Users\hlauer\Desktop\LPSC2013 photos\The_Real_Deal\12-12_Sandwich_Cleave\Img_0550C.jp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5408314" y="4495800"/>
            <a:ext cx="1571892" cy="1440274"/>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4" descr="C:\Users\hlauer\Desktop\LPSC2013 photos\The_Real_Deal\IMG_1977.JPG"/>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7216717" y="5042029"/>
            <a:ext cx="1662471" cy="1246853"/>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170506" y="2958706"/>
            <a:ext cx="1734493" cy="276999"/>
          </a:xfrm>
          <a:prstGeom prst="rect">
            <a:avLst/>
          </a:prstGeom>
        </p:spPr>
        <p:txBody>
          <a:bodyPr wrap="square">
            <a:spAutoFit/>
          </a:bodyPr>
          <a:lstStyle/>
          <a:p>
            <a:r>
              <a:rPr lang="en-US" sz="600" dirty="0"/>
              <a:t>Genesis Cleanroom group photo after mounting the target wafer for laser scribing.</a:t>
            </a:r>
          </a:p>
        </p:txBody>
      </p:sp>
      <p:sp>
        <p:nvSpPr>
          <p:cNvPr id="18" name="Rectangle 17"/>
          <p:cNvSpPr/>
          <p:nvPr/>
        </p:nvSpPr>
        <p:spPr>
          <a:xfrm>
            <a:off x="1991162" y="2819400"/>
            <a:ext cx="1629316" cy="461665"/>
          </a:xfrm>
          <a:prstGeom prst="rect">
            <a:avLst/>
          </a:prstGeom>
        </p:spPr>
        <p:txBody>
          <a:bodyPr wrap="square">
            <a:spAutoFit/>
          </a:bodyPr>
          <a:lstStyle/>
          <a:p>
            <a:r>
              <a:rPr lang="en-US" sz="600" dirty="0"/>
              <a:t>T</a:t>
            </a:r>
            <a:r>
              <a:rPr lang="en-US" sz="600" dirty="0" smtClean="0"/>
              <a:t>he </a:t>
            </a:r>
            <a:r>
              <a:rPr lang="en-US" sz="600" dirty="0"/>
              <a:t>mounted target DOS </a:t>
            </a:r>
            <a:r>
              <a:rPr lang="en-US" sz="600" dirty="0" smtClean="0"/>
              <a:t>60000 </a:t>
            </a:r>
            <a:r>
              <a:rPr lang="en-US" sz="600" dirty="0"/>
              <a:t>(light gray region in the center of the photo) </a:t>
            </a:r>
            <a:r>
              <a:rPr lang="en-US" sz="600" dirty="0" smtClean="0"/>
              <a:t>wafer before </a:t>
            </a:r>
            <a:r>
              <a:rPr lang="en-US" sz="600" dirty="0"/>
              <a:t>it was transported to the laser lab for scribing</a:t>
            </a:r>
          </a:p>
        </p:txBody>
      </p:sp>
      <p:sp>
        <p:nvSpPr>
          <p:cNvPr id="34" name="Rectangle 33"/>
          <p:cNvSpPr/>
          <p:nvPr/>
        </p:nvSpPr>
        <p:spPr>
          <a:xfrm>
            <a:off x="304800" y="4495800"/>
            <a:ext cx="1533741" cy="276999"/>
          </a:xfrm>
          <a:prstGeom prst="rect">
            <a:avLst/>
          </a:prstGeom>
        </p:spPr>
        <p:txBody>
          <a:bodyPr wrap="square">
            <a:spAutoFit/>
          </a:bodyPr>
          <a:lstStyle/>
          <a:p>
            <a:r>
              <a:rPr lang="en-US" sz="600" dirty="0"/>
              <a:t>Oriented target wafer mounted on the laser stage.</a:t>
            </a:r>
          </a:p>
        </p:txBody>
      </p:sp>
      <p:sp>
        <p:nvSpPr>
          <p:cNvPr id="35" name="Rectangle 34"/>
          <p:cNvSpPr/>
          <p:nvPr/>
        </p:nvSpPr>
        <p:spPr>
          <a:xfrm>
            <a:off x="2057400" y="4553635"/>
            <a:ext cx="1676400" cy="369332"/>
          </a:xfrm>
          <a:prstGeom prst="rect">
            <a:avLst/>
          </a:prstGeom>
        </p:spPr>
        <p:txBody>
          <a:bodyPr wrap="square">
            <a:spAutoFit/>
          </a:bodyPr>
          <a:lstStyle/>
          <a:p>
            <a:r>
              <a:rPr lang="en-US" sz="600" dirty="0"/>
              <a:t>Fine adjusting the 100 and 010 directions of the wafer parallel to the corresponding X and Y directions of the cutting </a:t>
            </a:r>
            <a:r>
              <a:rPr lang="en-US" sz="600" dirty="0" smtClean="0"/>
              <a:t>stage.</a:t>
            </a:r>
            <a:endParaRPr lang="en-US" sz="600" dirty="0"/>
          </a:p>
        </p:txBody>
      </p:sp>
      <p:sp>
        <p:nvSpPr>
          <p:cNvPr id="36" name="Rectangle 35"/>
          <p:cNvSpPr/>
          <p:nvPr/>
        </p:nvSpPr>
        <p:spPr>
          <a:xfrm>
            <a:off x="3934978" y="4325779"/>
            <a:ext cx="1018022" cy="369332"/>
          </a:xfrm>
          <a:prstGeom prst="rect">
            <a:avLst/>
          </a:prstGeom>
        </p:spPr>
        <p:txBody>
          <a:bodyPr wrap="square">
            <a:spAutoFit/>
          </a:bodyPr>
          <a:lstStyle/>
          <a:p>
            <a:r>
              <a:rPr lang="en-US" sz="600" dirty="0"/>
              <a:t>Photo of the scribe channel before ablated silicon is cleaned out.</a:t>
            </a:r>
          </a:p>
        </p:txBody>
      </p:sp>
      <p:sp>
        <p:nvSpPr>
          <p:cNvPr id="37" name="Rectangle 36"/>
          <p:cNvSpPr/>
          <p:nvPr/>
        </p:nvSpPr>
        <p:spPr>
          <a:xfrm>
            <a:off x="5181599" y="4002873"/>
            <a:ext cx="1919223" cy="369332"/>
          </a:xfrm>
          <a:prstGeom prst="rect">
            <a:avLst/>
          </a:prstGeom>
        </p:spPr>
        <p:txBody>
          <a:bodyPr wrap="square">
            <a:spAutoFit/>
          </a:bodyPr>
          <a:lstStyle/>
          <a:p>
            <a:r>
              <a:rPr lang="en-US" sz="600" b="1" dirty="0"/>
              <a:t>Removing the ablated silicon deposited in the scribe channel using the ultrasonic aided sharpened micro-tool. </a:t>
            </a:r>
          </a:p>
        </p:txBody>
      </p:sp>
      <p:sp>
        <p:nvSpPr>
          <p:cNvPr id="38" name="Rectangle 37"/>
          <p:cNvSpPr/>
          <p:nvPr/>
        </p:nvSpPr>
        <p:spPr>
          <a:xfrm>
            <a:off x="7467601" y="3478041"/>
            <a:ext cx="1482564" cy="276999"/>
          </a:xfrm>
          <a:prstGeom prst="rect">
            <a:avLst/>
          </a:prstGeom>
        </p:spPr>
        <p:txBody>
          <a:bodyPr wrap="square">
            <a:spAutoFit/>
          </a:bodyPr>
          <a:lstStyle/>
          <a:p>
            <a:r>
              <a:rPr lang="en-US" sz="600" dirty="0"/>
              <a:t>The loosest Si “fluff” being removed (vacuumed) from the wafer surface. </a:t>
            </a:r>
          </a:p>
        </p:txBody>
      </p:sp>
      <p:sp>
        <p:nvSpPr>
          <p:cNvPr id="39" name="Rectangle 38"/>
          <p:cNvSpPr/>
          <p:nvPr/>
        </p:nvSpPr>
        <p:spPr>
          <a:xfrm>
            <a:off x="7467601" y="4737229"/>
            <a:ext cx="1295399" cy="276999"/>
          </a:xfrm>
          <a:prstGeom prst="rect">
            <a:avLst/>
          </a:prstGeom>
        </p:spPr>
        <p:txBody>
          <a:bodyPr wrap="square">
            <a:spAutoFit/>
          </a:bodyPr>
          <a:lstStyle/>
          <a:p>
            <a:r>
              <a:rPr lang="en-US" sz="600" dirty="0"/>
              <a:t>Photo of the scribe channel </a:t>
            </a:r>
            <a:r>
              <a:rPr lang="en-US" sz="600" dirty="0" smtClean="0"/>
              <a:t>after the </a:t>
            </a:r>
            <a:r>
              <a:rPr lang="en-US" sz="600" dirty="0"/>
              <a:t>ablated silicon </a:t>
            </a:r>
            <a:r>
              <a:rPr lang="en-US" sz="600" dirty="0" smtClean="0"/>
              <a:t>is. </a:t>
            </a:r>
            <a:r>
              <a:rPr lang="en-US" sz="600" dirty="0"/>
              <a:t>removed</a:t>
            </a:r>
          </a:p>
        </p:txBody>
      </p:sp>
      <p:sp>
        <p:nvSpPr>
          <p:cNvPr id="40" name="Rectangle 39"/>
          <p:cNvSpPr/>
          <p:nvPr/>
        </p:nvSpPr>
        <p:spPr>
          <a:xfrm>
            <a:off x="264351" y="6048987"/>
            <a:ext cx="1564449" cy="646331"/>
          </a:xfrm>
          <a:prstGeom prst="rect">
            <a:avLst/>
          </a:prstGeom>
        </p:spPr>
        <p:txBody>
          <a:bodyPr wrap="square">
            <a:spAutoFit/>
          </a:bodyPr>
          <a:lstStyle/>
          <a:p>
            <a:r>
              <a:rPr lang="en-US" sz="600" dirty="0" smtClean="0"/>
              <a:t>This </a:t>
            </a:r>
            <a:r>
              <a:rPr lang="en-US" sz="600" dirty="0"/>
              <a:t>instrument nick-named The </a:t>
            </a:r>
            <a:r>
              <a:rPr lang="en-US" sz="600" dirty="0" err="1"/>
              <a:t>Cleavinator</a:t>
            </a:r>
            <a:r>
              <a:rPr lang="en-US" sz="600" dirty="0"/>
              <a:t> </a:t>
            </a:r>
            <a:r>
              <a:rPr lang="en-US" sz="600" dirty="0" smtClean="0"/>
              <a:t> </a:t>
            </a:r>
            <a:r>
              <a:rPr lang="en-US" sz="600" dirty="0"/>
              <a:t>proved quite successful in cleaving wafers </a:t>
            </a:r>
            <a:r>
              <a:rPr lang="en-US" sz="600" dirty="0" smtClean="0"/>
              <a:t>in which</a:t>
            </a:r>
            <a:r>
              <a:rPr lang="en-US" sz="600" dirty="0" smtClean="0"/>
              <a:t> </a:t>
            </a:r>
            <a:r>
              <a:rPr lang="en-US" sz="600" dirty="0"/>
              <a:t>the </a:t>
            </a:r>
            <a:r>
              <a:rPr lang="en-US" sz="600" dirty="0" smtClean="0"/>
              <a:t>scribe line  </a:t>
            </a:r>
            <a:r>
              <a:rPr lang="en-US" sz="600" dirty="0"/>
              <a:t>bisected a sample that was &gt; 2.5 cm across, i.e. such as required to cleave scribe line 1 of the DOS 60000 wafer</a:t>
            </a:r>
            <a:r>
              <a:rPr lang="en-US" sz="600" dirty="0" smtClean="0"/>
              <a:t>. </a:t>
            </a:r>
            <a:endParaRPr lang="en-US" sz="600" dirty="0"/>
          </a:p>
        </p:txBody>
      </p:sp>
      <p:sp>
        <p:nvSpPr>
          <p:cNvPr id="41" name="Rectangle 40"/>
          <p:cNvSpPr/>
          <p:nvPr/>
        </p:nvSpPr>
        <p:spPr>
          <a:xfrm>
            <a:off x="1904999" y="6091535"/>
            <a:ext cx="1350451" cy="461665"/>
          </a:xfrm>
          <a:prstGeom prst="rect">
            <a:avLst/>
          </a:prstGeom>
        </p:spPr>
        <p:txBody>
          <a:bodyPr wrap="square">
            <a:spAutoFit/>
          </a:bodyPr>
          <a:lstStyle/>
          <a:p>
            <a:r>
              <a:rPr lang="en-US" sz="600" dirty="0"/>
              <a:t>Photo of the post cleave 1 wafer, before applying sandwich cleave technique, using glass, on scribe line </a:t>
            </a:r>
            <a:r>
              <a:rPr lang="en-US" sz="600" dirty="0" smtClean="0"/>
              <a:t>of </a:t>
            </a:r>
            <a:r>
              <a:rPr lang="en-US" sz="600" dirty="0"/>
              <a:t>the DOS 60000 wafer.  </a:t>
            </a:r>
          </a:p>
        </p:txBody>
      </p:sp>
      <p:sp>
        <p:nvSpPr>
          <p:cNvPr id="42" name="Rectangle 41"/>
          <p:cNvSpPr/>
          <p:nvPr/>
        </p:nvSpPr>
        <p:spPr>
          <a:xfrm>
            <a:off x="3505200" y="6091535"/>
            <a:ext cx="1676399" cy="461665"/>
          </a:xfrm>
          <a:prstGeom prst="rect">
            <a:avLst/>
          </a:prstGeom>
        </p:spPr>
        <p:txBody>
          <a:bodyPr wrap="square">
            <a:spAutoFit/>
          </a:bodyPr>
          <a:lstStyle/>
          <a:p>
            <a:r>
              <a:rPr lang="en-US" sz="600" dirty="0"/>
              <a:t>This photo shows the front side of the target wafer after scribe lines 1 &amp; 2were cleaved. The requested allocation piece is in the upper left hand section of the photo.</a:t>
            </a:r>
          </a:p>
        </p:txBody>
      </p:sp>
      <p:sp>
        <p:nvSpPr>
          <p:cNvPr id="2" name="Rectangle 1"/>
          <p:cNvSpPr/>
          <p:nvPr/>
        </p:nvSpPr>
        <p:spPr>
          <a:xfrm>
            <a:off x="5486400" y="6019800"/>
            <a:ext cx="1447800" cy="369332"/>
          </a:xfrm>
          <a:prstGeom prst="rect">
            <a:avLst/>
          </a:prstGeom>
        </p:spPr>
        <p:txBody>
          <a:bodyPr wrap="square">
            <a:spAutoFit/>
          </a:bodyPr>
          <a:lstStyle/>
          <a:p>
            <a:r>
              <a:rPr lang="en-US" sz="600" dirty="0"/>
              <a:t>Group photo in the Genesis </a:t>
            </a:r>
            <a:r>
              <a:rPr lang="en-US" sz="600" dirty="0" smtClean="0"/>
              <a:t>Anteroom </a:t>
            </a:r>
            <a:r>
              <a:rPr lang="en-US" sz="600" dirty="0"/>
              <a:t>after the successful final cleave of the DOS 60000 target wafer.</a:t>
            </a:r>
          </a:p>
        </p:txBody>
      </p:sp>
      <p:sp>
        <p:nvSpPr>
          <p:cNvPr id="33" name="Rectangle 32"/>
          <p:cNvSpPr/>
          <p:nvPr/>
        </p:nvSpPr>
        <p:spPr>
          <a:xfrm>
            <a:off x="7100823" y="6292164"/>
            <a:ext cx="1966977" cy="369332"/>
          </a:xfrm>
          <a:prstGeom prst="rect">
            <a:avLst/>
          </a:prstGeom>
        </p:spPr>
        <p:txBody>
          <a:bodyPr wrap="square">
            <a:spAutoFit/>
          </a:bodyPr>
          <a:lstStyle/>
          <a:p>
            <a:r>
              <a:rPr lang="en-US" sz="600" b="1" dirty="0"/>
              <a:t>The resulting ~ 1.1 cm</a:t>
            </a:r>
            <a:r>
              <a:rPr lang="en-US" sz="600" b="1" baseline="30000" dirty="0"/>
              <a:t>2</a:t>
            </a:r>
            <a:r>
              <a:rPr lang="en-US" sz="600" b="1" dirty="0"/>
              <a:t> allocation was hand delivered to The Open University investigator in London, England by Dr. Simon </a:t>
            </a:r>
            <a:r>
              <a:rPr lang="en-US" sz="600" b="1" dirty="0" err="1"/>
              <a:t>Clemett</a:t>
            </a:r>
            <a:r>
              <a:rPr lang="en-US" sz="600" b="1" dirty="0"/>
              <a:t> on December 19, 2012.</a:t>
            </a:r>
          </a:p>
        </p:txBody>
      </p:sp>
      <p:pic>
        <p:nvPicPr>
          <p:cNvPr id="1026" name="Picture 2" descr="C:\Users\hlauer\Desktop\LPSC2013 photos\60000-0-1-2MS5X2aftercleaveslabels.jp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3410695" y="5031568"/>
            <a:ext cx="1770905" cy="988232"/>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3" descr="C:\Users\hlauer\Desktop\LPSC2013 photos\MZ97-18-2012DOStargetgroupC.jpg"/>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1991161" y="771053"/>
            <a:ext cx="1061589" cy="858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1435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1957</TotalTime>
  <Words>874</Words>
  <Application>Microsoft Office PowerPoint</Application>
  <PresentationFormat>On-screen Show (4:3)</PresentationFormat>
  <Paragraphs>37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Apex</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hlauer</dc:creator>
  <cp:lastModifiedBy>hlauer</cp:lastModifiedBy>
  <cp:revision>47</cp:revision>
  <cp:lastPrinted>2013-03-12T20:11:54Z</cp:lastPrinted>
  <dcterms:created xsi:type="dcterms:W3CDTF">2013-03-05T17:02:57Z</dcterms:created>
  <dcterms:modified xsi:type="dcterms:W3CDTF">2013-03-13T15:00:48Z</dcterms:modified>
</cp:coreProperties>
</file>